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slideLayouts/slideLayout117.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Default Extension="xml" ContentType="application/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ppt/slideLayouts/slideLayout103.xml" ContentType="application/vnd.openxmlformats-officedocument.presentationml.slideLayout+xml"/>
  <Override PartName="/ppt/slideLayouts/slideLayout112.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1.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20" r:id="rId6"/>
    <p:sldMasterId id="2147483732" r:id="rId7"/>
    <p:sldMasterId id="2147483744" r:id="rId8"/>
    <p:sldMasterId id="2147483756" r:id="rId9"/>
    <p:sldMasterId id="2147483768" r:id="rId10"/>
    <p:sldMasterId id="2147483780" r:id="rId11"/>
  </p:sldMasterIdLst>
  <p:sldIdLst>
    <p:sldId id="256" r:id="rId12"/>
    <p:sldId id="257" r:id="rId13"/>
    <p:sldId id="258" r:id="rId14"/>
    <p:sldId id="259" r:id="rId15"/>
    <p:sldId id="260" r:id="rId16"/>
    <p:sldId id="261" r:id="rId17"/>
    <p:sldId id="262" r:id="rId18"/>
    <p:sldId id="263" r:id="rId19"/>
    <p:sldId id="264" r:id="rId20"/>
    <p:sldId id="265" r:id="rId21"/>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r" defTabSz="914400" rtl="1" eaLnBrk="1" latinLnBrk="0" hangingPunct="1">
      <a:defRPr kern="1200">
        <a:solidFill>
          <a:schemeClr val="tx1"/>
        </a:solidFill>
        <a:latin typeface="Arial" charset="0"/>
        <a:ea typeface="+mn-ea"/>
        <a:cs typeface="+mn-cs"/>
      </a:defRPr>
    </a:lvl6pPr>
    <a:lvl7pPr marL="2743200" algn="r" defTabSz="914400" rtl="1" eaLnBrk="1" latinLnBrk="0" hangingPunct="1">
      <a:defRPr kern="1200">
        <a:solidFill>
          <a:schemeClr val="tx1"/>
        </a:solidFill>
        <a:latin typeface="Arial" charset="0"/>
        <a:ea typeface="+mn-ea"/>
        <a:cs typeface="+mn-cs"/>
      </a:defRPr>
    </a:lvl7pPr>
    <a:lvl8pPr marL="3200400" algn="r" defTabSz="914400" rtl="1" eaLnBrk="1" latinLnBrk="0" hangingPunct="1">
      <a:defRPr kern="1200">
        <a:solidFill>
          <a:schemeClr val="tx1"/>
        </a:solidFill>
        <a:latin typeface="Arial" charset="0"/>
        <a:ea typeface="+mn-ea"/>
        <a:cs typeface="+mn-cs"/>
      </a:defRPr>
    </a:lvl8pPr>
    <a:lvl9pPr marL="3657600" algn="r" defTabSz="914400" rtl="1"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4" d="100"/>
          <a:sy n="44" d="100"/>
        </p:scale>
        <p:origin x="-69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3" Type="http://schemas.openxmlformats.org/officeDocument/2006/relationships/slideMaster" Target="slideMasters/slideMaster3.xml"/><Relationship Id="rId21" Type="http://schemas.openxmlformats.org/officeDocument/2006/relationships/slide" Target="slides/slide10.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a:pPr>
                <a:defRPr/>
              </a:pPr>
              <a:t>10/06/2010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texte vertical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a:pPr>
                <a:defRPr/>
              </a:pPr>
              <a:t>10/06/2010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a:pPr>
                <a:defRPr/>
              </a:pPr>
              <a:t>‹#›</a:t>
            </a:fld>
            <a:endParaRPr lang="fr-F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a:solidFill>
                  <a:prstClr val="black">
                    <a:tint val="75000"/>
                  </a:prstClr>
                </a:solidFill>
              </a:rPr>
              <a:pPr>
                <a:defRPr/>
              </a:pPr>
              <a:t>10/06/2010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a:solidFill>
                  <a:prstClr val="black">
                    <a:tint val="75000"/>
                  </a:prstClr>
                </a:solidFill>
              </a:rPr>
              <a:pPr>
                <a:defRPr/>
              </a:pPr>
              <a:t>10/06/2010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a:solidFill>
                  <a:prstClr val="black">
                    <a:tint val="75000"/>
                  </a:prstClr>
                </a:solidFill>
              </a:rPr>
              <a:pPr>
                <a:defRPr/>
              </a:pPr>
              <a:t>10/06/2010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a:pPr>
                <a:defRPr/>
              </a:pPr>
              <a:t>10/06/2010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a:pPr>
                <a:defRPr/>
              </a:pPr>
              <a:t>‹#›</a:t>
            </a:fld>
            <a:endParaRPr lang="fr-F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a:solidFill>
                  <a:prstClr val="black">
                    <a:tint val="75000"/>
                  </a:prstClr>
                </a:solidFill>
              </a:rPr>
              <a:pPr>
                <a:defRPr/>
              </a:pPr>
              <a:t>10/06/2010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a:solidFill>
                  <a:prstClr val="black">
                    <a:tint val="75000"/>
                  </a:prstClr>
                </a:solidFill>
              </a:rPr>
              <a:pPr>
                <a:defRPr/>
              </a:pPr>
              <a:t>10/06/2010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a:solidFill>
                  <a:prstClr val="black">
                    <a:tint val="75000"/>
                  </a:prstClr>
                </a:solidFill>
              </a:rPr>
              <a:pPr>
                <a:defRPr/>
              </a:pPr>
              <a:t>10/06/2010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contenu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ar-SA" smtClean="0"/>
              <a:t>انقر لتحرير نمط العنوان الرئيسي</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a:solidFill>
                  <a:prstClr val="black">
                    <a:tint val="75000"/>
                  </a:prstClr>
                </a:solidFill>
              </a:rPr>
              <a:pPr>
                <a:defRPr/>
              </a:pPr>
              <a:t>10/06/2010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a:solidFill>
                  <a:prstClr val="black">
                    <a:tint val="75000"/>
                  </a:prstClr>
                </a:solidFill>
              </a:rPr>
              <a:pPr>
                <a:defRPr/>
              </a:pPr>
              <a:t>10/06/2010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a:solidFill>
                  <a:prstClr val="black">
                    <a:tint val="75000"/>
                  </a:prstClr>
                </a:solidFill>
              </a:rPr>
              <a:pPr>
                <a:defRPr/>
              </a:pPr>
              <a:t>10/06/2010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contenu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a:pPr>
                <a:defRPr/>
              </a:pPr>
              <a:t>10/06/2010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a:pPr>
                <a:defRPr/>
              </a:pPr>
              <a:t>‹#›</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ar-SA" noProof="0" smtClean="0"/>
              <a:t>انقر فوق الرمز لإضافة صورة</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texte vertical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contenu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ar-SA" smtClean="0"/>
              <a:t>انقر لتحرير نمط العنوان الرئيسي</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a:solidFill>
                  <a:prstClr val="black">
                    <a:tint val="75000"/>
                  </a:prstClr>
                </a:solidFill>
              </a:rPr>
              <a:pPr>
                <a:defRPr/>
              </a:pPr>
              <a:t>10/06/2010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a:solidFill>
                  <a:prstClr val="black">
                    <a:tint val="75000"/>
                  </a:prstClr>
                </a:solidFill>
              </a:rPr>
              <a:pPr>
                <a:defRPr/>
              </a:pPr>
              <a:t>10/06/2010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a:solidFill>
                  <a:prstClr val="black">
                    <a:tint val="75000"/>
                  </a:prstClr>
                </a:solidFill>
              </a:rPr>
              <a:pPr>
                <a:defRPr/>
              </a:pPr>
              <a:t>10/06/2010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a:pPr>
                <a:defRPr/>
              </a:pPr>
              <a:t>10/06/2010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a:pPr>
                <a:defRPr/>
              </a:pPr>
              <a:t>‹#›</a:t>
            </a:fld>
            <a:endParaRPr lang="fr-F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ar-SA" noProof="0" smtClean="0"/>
              <a:t>انقر فوق الرمز لإضافة صورة</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texte vertical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contenu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ar-SA" smtClean="0"/>
              <a:t>انقر لتحرير نمط العنوان الرئيسي</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a:solidFill>
                  <a:prstClr val="black">
                    <a:tint val="75000"/>
                  </a:prstClr>
                </a:solidFill>
              </a:rPr>
              <a:pPr>
                <a:defRPr/>
              </a:pPr>
              <a:t>10/06/2010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a:solidFill>
                  <a:prstClr val="black">
                    <a:tint val="75000"/>
                  </a:prstClr>
                </a:solidFill>
              </a:rPr>
              <a:pPr>
                <a:defRPr/>
              </a:pPr>
              <a:t>10/06/2010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a:pPr>
                <a:defRPr/>
              </a:pPr>
              <a:t>10/06/2010</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a:pPr>
                <a:defRPr/>
              </a:pPr>
              <a:t>‹#›</a:t>
            </a:fld>
            <a:endParaRPr lang="fr-F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a:solidFill>
                  <a:prstClr val="black">
                    <a:tint val="75000"/>
                  </a:prstClr>
                </a:solidFill>
              </a:rPr>
              <a:pPr>
                <a:defRPr/>
              </a:pPr>
              <a:t>10/06/2010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ar-SA" noProof="0" smtClean="0"/>
              <a:t>انقر فوق الرمز لإضافة صورة</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texte vertical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contenu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ar-SA" smtClean="0"/>
              <a:t>انقر لتحرير نمط العنوان الرئيسي</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a:solidFill>
                  <a:prstClr val="black">
                    <a:tint val="75000"/>
                  </a:prstClr>
                </a:solidFill>
              </a:rPr>
              <a:pPr>
                <a:defRPr/>
              </a:pPr>
              <a:t>10/06/2010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ar-SA" smtClean="0"/>
              <a:t>انقر لتحرير نمط العنوان الرئيسي</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a:pPr>
                <a:defRPr/>
              </a:pPr>
              <a:t>10/06/2010</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a:pPr>
                <a:defRPr/>
              </a:pPr>
              <a:t>‹#›</a:t>
            </a:fld>
            <a:endParaRPr lang="fr-F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a:solidFill>
                  <a:prstClr val="black">
                    <a:tint val="75000"/>
                  </a:prstClr>
                </a:solidFill>
              </a:rPr>
              <a:pPr>
                <a:defRPr/>
              </a:pPr>
              <a:t>10/06/2010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a:solidFill>
                  <a:prstClr val="black">
                    <a:tint val="75000"/>
                  </a:prstClr>
                </a:solidFill>
              </a:rPr>
              <a:pPr>
                <a:defRPr/>
              </a:pPr>
              <a:t>10/06/2010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ar-SA" noProof="0" smtClean="0"/>
              <a:t>انقر فوق الرمز لإضافة صورة</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u texte vertical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smtClean="0"/>
              <a:t>انقر لتحرير نمط العنوان الرئيسي</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a:pPr>
                <a:defRPr/>
              </a:pPr>
              <a:t>10/06/2010</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a:pPr>
                <a:defRPr/>
              </a:pPr>
              <a:t>‹#›</a:t>
            </a:fld>
            <a:endParaRPr lang="fr-F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smtClean="0">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smtClean="0">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a:pPr>
                <a:defRPr/>
              </a:pPr>
              <a:t>10/06/2010</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a:pPr>
                <a:defRPr/>
              </a:pPr>
              <a:t>‹#›</a:t>
            </a:fld>
            <a:endParaRPr lang="fr-F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a:solidFill>
                  <a:prstClr val="black">
                    <a:tint val="75000"/>
                  </a:prstClr>
                </a:solidFill>
              </a:rPr>
              <a:pPr>
                <a:defRPr/>
              </a:pPr>
              <a:t>10/06/2010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a:solidFill>
                  <a:prstClr val="black">
                    <a:tint val="75000"/>
                  </a:prstClr>
                </a:solidFill>
              </a:rPr>
              <a:pPr>
                <a:defRPr/>
              </a:pPr>
              <a:t>10/06/2010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a:solidFill>
                  <a:prstClr val="black">
                    <a:tint val="75000"/>
                  </a:prstClr>
                </a:solidFill>
              </a:rPr>
              <a:pPr>
                <a:defRPr/>
              </a:pPr>
              <a:t>10/06/2010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a:pPr>
                <a:defRPr/>
              </a:pPr>
              <a:t>10/06/2010</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a:pPr>
                <a:defRPr/>
              </a:pPr>
              <a:t>‹#›</a:t>
            </a:fld>
            <a:endParaRPr lang="fr-F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a:solidFill>
                  <a:prstClr val="black">
                    <a:tint val="75000"/>
                  </a:prstClr>
                </a:solidFill>
              </a:rPr>
              <a:pPr>
                <a:defRPr/>
              </a:pPr>
              <a:t>10/06/2010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a:solidFill>
                  <a:prstClr val="black">
                    <a:tint val="75000"/>
                  </a:prstClr>
                </a:solidFill>
              </a:rPr>
              <a:pPr>
                <a:defRPr/>
              </a:pPr>
              <a:t>10/06/2010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a:solidFill>
                  <a:prstClr val="black">
                    <a:tint val="75000"/>
                  </a:prstClr>
                </a:solidFill>
              </a:rPr>
              <a:pPr>
                <a:defRPr/>
              </a:pPr>
              <a:t>10/06/2010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Espace réservé de la date 3"/>
          <p:cNvSpPr>
            <a:spLocks noGrp="1"/>
          </p:cNvSpPr>
          <p:nvPr>
            <p:ph type="dt" sz="half" idx="10"/>
          </p:nvPr>
        </p:nvSpPr>
        <p:spPr/>
        <p:txBody>
          <a:bodyPr/>
          <a:lstStyle>
            <a:lvl1pPr>
              <a:defRPr/>
            </a:lvl1pPr>
          </a:lstStyle>
          <a:p>
            <a:pPr>
              <a:defRPr/>
            </a:pPr>
            <a:fld id="{EF3B9BF3-5AB6-4385-8FAD-916F1D4572D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51EDB348-C6B5-4671-8B3B-7119EF764AF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ar-SA" noProof="0" smtClean="0"/>
              <a:t>انقر فوق الرمز لإضافة صورة</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a:pPr>
                <a:defRPr/>
              </a:pPr>
              <a:t>10/06/2010</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a:pPr>
                <a:defRPr/>
              </a:pPr>
              <a:t>‹#›</a:t>
            </a:fld>
            <a:endParaRPr lang="fr-F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A47FE06A-5549-4028-8FE0-2674B129669B}"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0296126-2994-4017-918E-B5DFFE797409}"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AB4E4BFA-7E41-43F2-A9DE-5DC357749D2D}"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BE87021C-D05C-489F-8F10-21D95CBE0ED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3"/>
          <p:cNvSpPr>
            <a:spLocks noGrp="1"/>
          </p:cNvSpPr>
          <p:nvPr>
            <p:ph type="dt" sz="half" idx="10"/>
          </p:nvPr>
        </p:nvSpPr>
        <p:spPr/>
        <p:txBody>
          <a:bodyPr/>
          <a:lstStyle>
            <a:lvl1pPr>
              <a:defRPr/>
            </a:lvl1pPr>
          </a:lstStyle>
          <a:p>
            <a:pPr>
              <a:defRPr/>
            </a:pPr>
            <a:fld id="{6DD351D5-A4B7-4A04-9C2B-2973177A3D36}"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0BA053C-54F4-40B0-B93C-42B035E0812C}"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3"/>
          <p:cNvSpPr>
            <a:spLocks noGrp="1"/>
          </p:cNvSpPr>
          <p:nvPr>
            <p:ph type="dt" sz="half" idx="10"/>
          </p:nvPr>
        </p:nvSpPr>
        <p:spPr/>
        <p:txBody>
          <a:bodyPr/>
          <a:lstStyle>
            <a:lvl1pPr>
              <a:defRPr/>
            </a:lvl1pPr>
          </a:lstStyle>
          <a:p>
            <a:pPr>
              <a:defRPr/>
            </a:pPr>
            <a:fld id="{2C217102-183E-4E8B-82E9-69197D2F3AF7}" type="datetimeFigureOut">
              <a:rPr lang="fr-FR">
                <a:solidFill>
                  <a:prstClr val="black">
                    <a:tint val="75000"/>
                  </a:prstClr>
                </a:solidFill>
              </a:rPr>
              <a:pPr>
                <a:defRPr/>
              </a:pPr>
              <a:t>10/06/2010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7F254374-49FF-478A-BAB3-0FA817319B2D}"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3"/>
          <p:cNvSpPr>
            <a:spLocks noGrp="1"/>
          </p:cNvSpPr>
          <p:nvPr>
            <p:ph type="dt" sz="half" idx="10"/>
          </p:nvPr>
        </p:nvSpPr>
        <p:spPr/>
        <p:txBody>
          <a:bodyPr/>
          <a:lstStyle>
            <a:lvl1pPr>
              <a:defRPr/>
            </a:lvl1pPr>
          </a:lstStyle>
          <a:p>
            <a:pPr>
              <a:defRPr/>
            </a:pPr>
            <a:fld id="{C33A2BB0-FA10-4C69-89ED-2D483B26CD03}" type="datetimeFigureOut">
              <a:rPr lang="fr-FR">
                <a:solidFill>
                  <a:prstClr val="black">
                    <a:tint val="75000"/>
                  </a:prstClr>
                </a:solidFill>
              </a:rPr>
              <a:pPr>
                <a:defRPr/>
              </a:pPr>
              <a:t>10/06/2010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541DEEA6-9E2D-419F-B3E3-2D656FBBACF3}"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0DDE26A-AB24-4753-A6B6-33E1BA0F6401}" type="datetimeFigureOut">
              <a:rPr lang="fr-FR">
                <a:solidFill>
                  <a:prstClr val="black">
                    <a:tint val="75000"/>
                  </a:prstClr>
                </a:solidFill>
              </a:rPr>
              <a:pPr>
                <a:defRPr/>
              </a:pPr>
              <a:t>10/06/2010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96623441-2311-4442-BDCB-CC106ED10E6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27B2FD2A-1AA8-4804-BFF4-3BC8D96E0C6C}"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91EA6F9-BB84-4BD4-85F7-AF7503DF3EE0}"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A0629DD7-3C0C-415A-B01E-4877BCB1C4E7}" type="datetimeFigureOut">
              <a:rPr lang="fr-FR">
                <a:solidFill>
                  <a:prstClr val="black">
                    <a:tint val="75000"/>
                  </a:prstClr>
                </a:solidFill>
              </a:rPr>
              <a:pPr>
                <a:defRPr/>
              </a:pPr>
              <a:t>10/06/2010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0D75636-D40B-449C-A0DD-71CE6116208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E7211F50-5794-4981-8D85-2E4A6C9CFC2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809E887B-9CC7-4DE3-95D8-5E1AA7CF5D2F}"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96D6E912-4F6B-4853-81AB-89AB06B1FE53}"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44E4BE5-2334-40DF-9AE7-8EA1736ADDFE}" type="slidenum">
              <a:rPr lang="fr-FR">
                <a:solidFill>
                  <a:prstClr val="black">
                    <a:tint val="75000"/>
                  </a:prstClr>
                </a:solidFill>
              </a:rPr>
              <a:pPr>
                <a:defRPr/>
              </a:pPr>
              <a:t>‹#›</a:t>
            </a:fld>
            <a:endParaRPr lang="fr-FR">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a:pPr>
                <a:defRPr/>
              </a:pPr>
              <a:t>10/06/2010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a:solidFill>
                  <a:prstClr val="black">
                    <a:tint val="75000"/>
                  </a:prstClr>
                </a:solidFill>
              </a:rPr>
              <a:pPr>
                <a:defRPr/>
              </a:pPr>
              <a:t>‹#›</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a:solidFill>
                  <a:prstClr val="black">
                    <a:tint val="75000"/>
                  </a:prstClr>
                </a:solidFill>
              </a:rPr>
              <a:pPr>
                <a:defRPr/>
              </a:pPr>
              <a:t>‹#›</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a:solidFill>
                  <a:prstClr val="black">
                    <a:tint val="75000"/>
                  </a:prstClr>
                </a:solidFill>
              </a:rPr>
              <a:pPr>
                <a:defRPr/>
              </a:pPr>
              <a:t>‹#›</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a:solidFill>
                  <a:prstClr val="black">
                    <a:tint val="75000"/>
                  </a:prstClr>
                </a:solidFill>
              </a:rPr>
              <a:pPr>
                <a:defRPr/>
              </a:pPr>
              <a:t>‹#›</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a:solidFill>
                  <a:prstClr val="black">
                    <a:tint val="75000"/>
                  </a:prstClr>
                </a:solidFill>
              </a:rPr>
              <a:pPr>
                <a:defRPr/>
              </a:pPr>
              <a:t>‹#›</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a:solidFill>
                  <a:prstClr val="black">
                    <a:tint val="75000"/>
                  </a:prstClr>
                </a:solidFill>
              </a:rPr>
              <a:pPr>
                <a:defRPr/>
              </a:pPr>
              <a:t>‹#›</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smtClean="0"/>
              <a:pPr>
                <a:defRPr/>
              </a:pPr>
              <a:t>10/06/2010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smtClean="0"/>
              <a:pPr>
                <a:defRPr/>
              </a:pPr>
              <a:t>‹#›</a:t>
            </a:fld>
            <a:endParaRPr lang="fr-F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a:solidFill>
                  <a:prstClr val="black">
                    <a:tint val="75000"/>
                  </a:prstClr>
                </a:solidFill>
              </a:rPr>
              <a:pPr>
                <a:defRPr/>
              </a:pPr>
              <a:t>‹#›</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a:solidFill>
                  <a:prstClr val="black">
                    <a:tint val="75000"/>
                  </a:prstClr>
                </a:solidFill>
              </a:rPr>
              <a:pPr>
                <a:defRPr/>
              </a:pPr>
              <a:t>‹#›</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6B4D95-C518-4EBD-BADC-2F8B56F1768F}" type="datetimeFigureOut">
              <a:rPr lang="fr-FR">
                <a:solidFill>
                  <a:prstClr val="black">
                    <a:tint val="75000"/>
                  </a:prstClr>
                </a:solidFill>
              </a:rPr>
              <a:pPr>
                <a:defRPr/>
              </a:pPr>
              <a:t>10/06/2010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56DC46-38C0-441F-8E41-4241E0CEC897}" type="slidenum">
              <a:rPr lang="fr-FR">
                <a:solidFill>
                  <a:prstClr val="black">
                    <a:tint val="75000"/>
                  </a:prstClr>
                </a:solidFill>
              </a:rPr>
              <a:pPr>
                <a:defRPr/>
              </a:pPr>
              <a:t>‹#›</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defRPr>
      </a:lvl2pPr>
      <a:lvl3pPr algn="ctr" rtl="1" eaLnBrk="1" fontAlgn="base" hangingPunct="1">
        <a:spcBef>
          <a:spcPct val="0"/>
        </a:spcBef>
        <a:spcAft>
          <a:spcPct val="0"/>
        </a:spcAft>
        <a:defRPr sz="4400">
          <a:solidFill>
            <a:schemeClr val="tx1"/>
          </a:solidFill>
          <a:latin typeface="Calibri" pitchFamily="34" charset="0"/>
        </a:defRPr>
      </a:lvl3pPr>
      <a:lvl4pPr algn="ctr" rtl="1" eaLnBrk="1" fontAlgn="base" hangingPunct="1">
        <a:spcBef>
          <a:spcPct val="0"/>
        </a:spcBef>
        <a:spcAft>
          <a:spcPct val="0"/>
        </a:spcAft>
        <a:defRPr sz="4400">
          <a:solidFill>
            <a:schemeClr val="tx1"/>
          </a:solidFill>
          <a:latin typeface="Calibri" pitchFamily="34" charset="0"/>
        </a:defRPr>
      </a:lvl4pPr>
      <a:lvl5pPr algn="ctr" rtl="1" eaLnBrk="1" fontAlgn="base" hangingPunct="1">
        <a:spcBef>
          <a:spcPct val="0"/>
        </a:spcBef>
        <a:spcAft>
          <a:spcPct val="0"/>
        </a:spcAft>
        <a:defRPr sz="4400">
          <a:solidFill>
            <a:schemeClr val="tx1"/>
          </a:solidFill>
          <a:latin typeface="Calibri" pitchFamily="34" charset="0"/>
        </a:defRPr>
      </a:lvl5pPr>
      <a:lvl6pPr marL="457200" algn="ctr" rtl="1" eaLnBrk="1" fontAlgn="base" hangingPunct="1">
        <a:spcBef>
          <a:spcPct val="0"/>
        </a:spcBef>
        <a:spcAft>
          <a:spcPct val="0"/>
        </a:spcAft>
        <a:defRPr sz="4400">
          <a:solidFill>
            <a:schemeClr val="tx1"/>
          </a:solidFill>
          <a:latin typeface="Calibri" pitchFamily="34" charset="0"/>
        </a:defRPr>
      </a:lvl6pPr>
      <a:lvl7pPr marL="914400" algn="ctr" rtl="1" eaLnBrk="1" fontAlgn="base" hangingPunct="1">
        <a:spcBef>
          <a:spcPct val="0"/>
        </a:spcBef>
        <a:spcAft>
          <a:spcPct val="0"/>
        </a:spcAft>
        <a:defRPr sz="4400">
          <a:solidFill>
            <a:schemeClr val="tx1"/>
          </a:solidFill>
          <a:latin typeface="Calibri" pitchFamily="34" charset="0"/>
        </a:defRPr>
      </a:lvl7pPr>
      <a:lvl8pPr marL="1371600" algn="ctr" rtl="1" eaLnBrk="1" fontAlgn="base" hangingPunct="1">
        <a:spcBef>
          <a:spcPct val="0"/>
        </a:spcBef>
        <a:spcAft>
          <a:spcPct val="0"/>
        </a:spcAft>
        <a:defRPr sz="4400">
          <a:solidFill>
            <a:schemeClr val="tx1"/>
          </a:solidFill>
          <a:latin typeface="Calibri" pitchFamily="34" charset="0"/>
        </a:defRPr>
      </a:lvl8pPr>
      <a:lvl9pPr marL="1828800" algn="ctr" rtl="1" eaLnBrk="1" fontAlgn="base" hangingPunct="1">
        <a:spcBef>
          <a:spcPct val="0"/>
        </a:spcBef>
        <a:spcAft>
          <a:spcPct val="0"/>
        </a:spcAft>
        <a:defRPr sz="4400">
          <a:solidFill>
            <a:schemeClr val="tx1"/>
          </a:solidFill>
          <a:latin typeface="Calibri" pitchFamily="34"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050" name="Titre 1"/>
          <p:cNvSpPr>
            <a:spLocks noGrp="1"/>
          </p:cNvSpPr>
          <p:nvPr>
            <p:ph type="ctrTitle"/>
          </p:nvPr>
        </p:nvSpPr>
        <p:spPr>
          <a:xfrm>
            <a:off x="928662" y="1857364"/>
            <a:ext cx="7486648" cy="2286016"/>
          </a:xfrm>
        </p:spPr>
        <p:txBody>
          <a:bodyPr/>
          <a:lstStyle/>
          <a:p>
            <a:r>
              <a:rPr lang="fr-CA" dirty="0" smtClean="0">
                <a:solidFill>
                  <a:schemeClr val="bg1"/>
                </a:solidFill>
              </a:rPr>
              <a:t>Important Quotations </a:t>
            </a:r>
            <a:r>
              <a:rPr lang="en-US" dirty="0" smtClean="0">
                <a:solidFill>
                  <a:schemeClr val="bg1"/>
                </a:solidFill>
              </a:rPr>
              <a:t>in</a:t>
            </a:r>
            <a:r>
              <a:rPr lang="fr-CA" dirty="0" smtClean="0">
                <a:solidFill>
                  <a:schemeClr val="bg1"/>
                </a:solidFill>
              </a:rPr>
              <a:t/>
            </a:r>
            <a:br>
              <a:rPr lang="fr-CA" dirty="0" smtClean="0">
                <a:solidFill>
                  <a:schemeClr val="bg1"/>
                </a:solidFill>
              </a:rPr>
            </a:br>
            <a:r>
              <a:rPr lang="fr-CA" i="1" dirty="0" smtClean="0">
                <a:solidFill>
                  <a:schemeClr val="bg1"/>
                </a:solidFill>
              </a:rPr>
              <a:t>Sound and Fury</a:t>
            </a:r>
            <a:br>
              <a:rPr lang="fr-CA" i="1" dirty="0" smtClean="0">
                <a:solidFill>
                  <a:schemeClr val="bg1"/>
                </a:solidFill>
              </a:rPr>
            </a:br>
            <a:endParaRPr lang="fr-FR" i="1" dirty="0" smtClean="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050" name="Titre 1"/>
          <p:cNvSpPr>
            <a:spLocks noGrp="1"/>
          </p:cNvSpPr>
          <p:nvPr>
            <p:ph type="ctrTitle"/>
          </p:nvPr>
        </p:nvSpPr>
        <p:spPr>
          <a:xfrm>
            <a:off x="1000100" y="928670"/>
            <a:ext cx="7415210" cy="4857784"/>
          </a:xfrm>
        </p:spPr>
        <p:txBody>
          <a:bodyPr/>
          <a:lstStyle/>
          <a:p>
            <a:r>
              <a:rPr lang="ar-SA" dirty="0" smtClean="0">
                <a:solidFill>
                  <a:schemeClr val="bg1">
                    <a:lumMod val="95000"/>
                  </a:schemeClr>
                </a:solidFill>
              </a:rPr>
              <a:t>عهود الجحدلي</a:t>
            </a:r>
            <a:br>
              <a:rPr lang="ar-SA" dirty="0" smtClean="0">
                <a:solidFill>
                  <a:schemeClr val="bg1">
                    <a:lumMod val="95000"/>
                  </a:schemeClr>
                </a:solidFill>
              </a:rPr>
            </a:br>
            <a:r>
              <a:rPr lang="ar-SA" dirty="0" smtClean="0">
                <a:solidFill>
                  <a:schemeClr val="bg1">
                    <a:lumMod val="95000"/>
                  </a:schemeClr>
                </a:solidFill>
              </a:rPr>
              <a:t>هنادي ابو عصيده</a:t>
            </a:r>
            <a:br>
              <a:rPr lang="ar-SA" dirty="0" smtClean="0">
                <a:solidFill>
                  <a:schemeClr val="bg1">
                    <a:lumMod val="95000"/>
                  </a:schemeClr>
                </a:solidFill>
              </a:rPr>
            </a:br>
            <a:r>
              <a:rPr lang="ar-SA" dirty="0" smtClean="0">
                <a:solidFill>
                  <a:schemeClr val="bg1">
                    <a:lumMod val="95000"/>
                  </a:schemeClr>
                </a:solidFill>
              </a:rPr>
              <a:t>نهله القحطاني</a:t>
            </a:r>
            <a:br>
              <a:rPr lang="ar-SA" dirty="0" smtClean="0">
                <a:solidFill>
                  <a:schemeClr val="bg1">
                    <a:lumMod val="95000"/>
                  </a:schemeClr>
                </a:solidFill>
              </a:rPr>
            </a:br>
            <a:r>
              <a:rPr lang="ar-SA" dirty="0" smtClean="0">
                <a:solidFill>
                  <a:schemeClr val="bg1">
                    <a:lumMod val="95000"/>
                  </a:schemeClr>
                </a:solidFill>
              </a:rPr>
              <a:t>عبير السريحي</a:t>
            </a:r>
            <a:br>
              <a:rPr lang="ar-SA" dirty="0" smtClean="0">
                <a:solidFill>
                  <a:schemeClr val="bg1">
                    <a:lumMod val="95000"/>
                  </a:schemeClr>
                </a:solidFill>
              </a:rPr>
            </a:br>
            <a:r>
              <a:rPr lang="ar-SA" dirty="0" smtClean="0">
                <a:solidFill>
                  <a:schemeClr val="bg1">
                    <a:lumMod val="95000"/>
                  </a:schemeClr>
                </a:solidFill>
              </a:rPr>
              <a:t>عهود النزاوي</a:t>
            </a:r>
            <a:endParaRPr lang="fr-FR" dirty="0" smtClean="0">
              <a:solidFill>
                <a:schemeClr val="bg1">
                  <a:lumMod val="9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5" name="Espace réservé du contenu 2"/>
          <p:cNvSpPr>
            <a:spLocks noGrp="1"/>
          </p:cNvSpPr>
          <p:nvPr>
            <p:ph idx="1"/>
          </p:nvPr>
        </p:nvSpPr>
        <p:spPr>
          <a:xfrm>
            <a:off x="2571736" y="714356"/>
            <a:ext cx="6115064" cy="5643602"/>
          </a:xfrm>
        </p:spPr>
        <p:txBody>
          <a:bodyPr/>
          <a:lstStyle/>
          <a:p>
            <a:pPr algn="l">
              <a:buNone/>
            </a:pPr>
            <a:r>
              <a:rPr lang="en-US" dirty="0" smtClean="0">
                <a:solidFill>
                  <a:srgbClr val="FF0066"/>
                </a:solidFill>
              </a:rPr>
              <a:t>I couldn't feel the gate at all, but I could smell the bright cold. (1.31)</a:t>
            </a:r>
          </a:p>
          <a:p>
            <a:pPr algn="l">
              <a:buNone/>
            </a:pPr>
            <a:endParaRPr lang="en-US" dirty="0" smtClean="0">
              <a:solidFill>
                <a:schemeClr val="accent1">
                  <a:lumMod val="50000"/>
                </a:schemeClr>
              </a:solidFill>
            </a:endParaRPr>
          </a:p>
          <a:p>
            <a:pPr algn="l">
              <a:buNone/>
            </a:pPr>
            <a:r>
              <a:rPr lang="en-US" dirty="0" smtClean="0">
                <a:solidFill>
                  <a:srgbClr val="7030A0"/>
                </a:solidFill>
              </a:rPr>
              <a:t>Thought: </a:t>
            </a:r>
            <a:r>
              <a:rPr lang="en-US" dirty="0" err="1" smtClean="0">
                <a:solidFill>
                  <a:srgbClr val="7030A0"/>
                </a:solidFill>
              </a:rPr>
              <a:t>Benjy</a:t>
            </a:r>
            <a:r>
              <a:rPr lang="en-US" dirty="0" smtClean="0">
                <a:solidFill>
                  <a:srgbClr val="7030A0"/>
                </a:solidFill>
              </a:rPr>
              <a:t>, who is unable to communicate with other people, conveys his impressions of his surroundings through his sense of smell. He "smells" his knowledge, like his knowledge of the cold weather.</a:t>
            </a:r>
            <a:endParaRPr lang="fr-FR" dirty="0" smtClean="0">
              <a:solidFill>
                <a:srgbClr val="7030A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714488"/>
            <a:ext cx="8229600" cy="4929201"/>
          </a:xfrm>
        </p:spPr>
        <p:txBody>
          <a:bodyPr rtlCol="0">
            <a:normAutofit fontScale="92500" lnSpcReduction="20000"/>
          </a:bodyPr>
          <a:lstStyle/>
          <a:p>
            <a:pPr algn="l" fontAlgn="auto">
              <a:spcAft>
                <a:spcPts val="0"/>
              </a:spcAft>
              <a:buNone/>
              <a:defRPr/>
            </a:pPr>
            <a:r>
              <a:rPr lang="en-US" dirty="0" smtClean="0">
                <a:solidFill>
                  <a:srgbClr val="FF0066"/>
                </a:solidFill>
              </a:rPr>
              <a:t>Caddy smelled like trees and like when she says we were asleep. (1.38)</a:t>
            </a:r>
          </a:p>
          <a:p>
            <a:pPr algn="l" fontAlgn="auto">
              <a:spcAft>
                <a:spcPts val="0"/>
              </a:spcAft>
              <a:buNone/>
              <a:defRPr/>
            </a:pPr>
            <a:r>
              <a:rPr lang="en-US" sz="3400" dirty="0" err="1" smtClean="0">
                <a:solidFill>
                  <a:srgbClr val="7030A0"/>
                </a:solidFill>
              </a:rPr>
              <a:t>Benjy</a:t>
            </a:r>
            <a:r>
              <a:rPr lang="en-US" sz="3400" dirty="0" smtClean="0">
                <a:solidFill>
                  <a:srgbClr val="7030A0"/>
                </a:solidFill>
              </a:rPr>
              <a:t> remarks several times throughout his section that Caddy smells like trees or leaves. Caddy is </a:t>
            </a:r>
            <a:r>
              <a:rPr lang="en-US" sz="3400" dirty="0" err="1" smtClean="0">
                <a:solidFill>
                  <a:srgbClr val="7030A0"/>
                </a:solidFill>
              </a:rPr>
              <a:t>Benjy’s</a:t>
            </a:r>
            <a:r>
              <a:rPr lang="en-US" sz="3400" dirty="0" smtClean="0">
                <a:solidFill>
                  <a:srgbClr val="7030A0"/>
                </a:solidFill>
              </a:rPr>
              <a:t> only mother figure and source of affection when he is young, and she provides the cornerstone of comfort and order in </a:t>
            </a:r>
            <a:r>
              <a:rPr lang="en-US" sz="3400" dirty="0" err="1" smtClean="0">
                <a:solidFill>
                  <a:srgbClr val="7030A0"/>
                </a:solidFill>
              </a:rPr>
              <a:t>Benjy’s</a:t>
            </a:r>
            <a:r>
              <a:rPr lang="en-US" sz="3400" dirty="0" smtClean="0">
                <a:solidFill>
                  <a:srgbClr val="7030A0"/>
                </a:solidFill>
              </a:rPr>
              <a:t> mind. </a:t>
            </a:r>
            <a:r>
              <a:rPr lang="en-US" sz="3400" dirty="0" err="1" smtClean="0">
                <a:solidFill>
                  <a:srgbClr val="7030A0"/>
                </a:solidFill>
              </a:rPr>
              <a:t>Benjy</a:t>
            </a:r>
            <a:r>
              <a:rPr lang="en-US" sz="3400" dirty="0" smtClean="0">
                <a:solidFill>
                  <a:srgbClr val="7030A0"/>
                </a:solidFill>
              </a:rPr>
              <a:t> has relied heavily on his sister, and her absence plunges him into chaos. In his earliest memories of Caddy, </a:t>
            </a:r>
            <a:r>
              <a:rPr lang="en-US" sz="3400" dirty="0" err="1" smtClean="0">
                <a:solidFill>
                  <a:srgbClr val="7030A0"/>
                </a:solidFill>
              </a:rPr>
              <a:t>Benjy</a:t>
            </a:r>
            <a:r>
              <a:rPr lang="en-US" sz="3400" dirty="0" smtClean="0">
                <a:solidFill>
                  <a:srgbClr val="7030A0"/>
                </a:solidFill>
              </a:rPr>
              <a:t> pleasantly associates her youthful innocence with the smell of the trees in which they used to play. </a:t>
            </a:r>
            <a:endParaRPr lang="fr-FR"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5" name="Espace réservé du contenu 2"/>
          <p:cNvSpPr>
            <a:spLocks noGrp="1"/>
          </p:cNvSpPr>
          <p:nvPr>
            <p:ph idx="1"/>
          </p:nvPr>
        </p:nvSpPr>
        <p:spPr>
          <a:xfrm>
            <a:off x="2571736" y="357166"/>
            <a:ext cx="6115064" cy="6000792"/>
          </a:xfrm>
        </p:spPr>
        <p:txBody>
          <a:bodyPr/>
          <a:lstStyle/>
          <a:p>
            <a:pPr algn="l" fontAlgn="auto">
              <a:spcAft>
                <a:spcPts val="0"/>
              </a:spcAft>
              <a:buNone/>
              <a:defRPr/>
            </a:pPr>
            <a:r>
              <a:rPr lang="en-US" dirty="0" smtClean="0">
                <a:solidFill>
                  <a:srgbClr val="7030A0"/>
                </a:solidFill>
              </a:rPr>
              <a:t>Caddy knows </a:t>
            </a:r>
            <a:r>
              <a:rPr lang="en-US" dirty="0" err="1" smtClean="0">
                <a:solidFill>
                  <a:srgbClr val="7030A0"/>
                </a:solidFill>
              </a:rPr>
              <a:t>Benjy</a:t>
            </a:r>
            <a:r>
              <a:rPr lang="en-US" dirty="0" smtClean="0">
                <a:solidFill>
                  <a:srgbClr val="7030A0"/>
                </a:solidFill>
              </a:rPr>
              <a:t> is upset and begins to avoid him. </a:t>
            </a:r>
            <a:r>
              <a:rPr lang="en-US" dirty="0" err="1" smtClean="0">
                <a:solidFill>
                  <a:srgbClr val="7030A0"/>
                </a:solidFill>
              </a:rPr>
              <a:t>Benjy</a:t>
            </a:r>
            <a:r>
              <a:rPr lang="en-US" dirty="0" smtClean="0">
                <a:solidFill>
                  <a:srgbClr val="7030A0"/>
                </a:solidFill>
              </a:rPr>
              <a:t> laments this new distance between himself and his sister by saying that Caddy suddenly does </a:t>
            </a:r>
            <a:r>
              <a:rPr lang="en-US" i="1" dirty="0" smtClean="0">
                <a:solidFill>
                  <a:srgbClr val="7030A0"/>
                </a:solidFill>
              </a:rPr>
              <a:t>not</a:t>
            </a:r>
            <a:r>
              <a:rPr lang="en-US" dirty="0" smtClean="0">
                <a:solidFill>
                  <a:srgbClr val="7030A0"/>
                </a:solidFill>
              </a:rPr>
              <a:t> smell like trees. Trees are a pleasant memory associated with the affection and repose that Caddy has brought to </a:t>
            </a:r>
            <a:r>
              <a:rPr lang="en-US" dirty="0" err="1" smtClean="0">
                <a:solidFill>
                  <a:srgbClr val="7030A0"/>
                </a:solidFill>
              </a:rPr>
              <a:t>Benjy’s</a:t>
            </a:r>
            <a:r>
              <a:rPr lang="en-US" dirty="0" smtClean="0">
                <a:solidFill>
                  <a:srgbClr val="7030A0"/>
                </a:solidFill>
              </a:rPr>
              <a:t> life, and when that order disappears, </a:t>
            </a:r>
            <a:r>
              <a:rPr lang="en-US" dirty="0" err="1" smtClean="0">
                <a:solidFill>
                  <a:srgbClr val="7030A0"/>
                </a:solidFill>
              </a:rPr>
              <a:t>Benjy</a:t>
            </a:r>
            <a:r>
              <a:rPr lang="en-US" dirty="0" smtClean="0">
                <a:solidFill>
                  <a:srgbClr val="7030A0"/>
                </a:solidFill>
              </a:rPr>
              <a:t> ceases to associate Caddy with that memory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714488"/>
            <a:ext cx="8229600" cy="4929201"/>
          </a:xfrm>
        </p:spPr>
        <p:txBody>
          <a:bodyPr rtlCol="0">
            <a:normAutofit/>
          </a:bodyPr>
          <a:lstStyle/>
          <a:p>
            <a:pPr algn="l" fontAlgn="auto">
              <a:spcAft>
                <a:spcPts val="0"/>
              </a:spcAft>
              <a:buNone/>
              <a:defRPr/>
            </a:pPr>
            <a:r>
              <a:rPr lang="en-US" sz="2800" dirty="0" smtClean="0">
                <a:solidFill>
                  <a:srgbClr val="FF0066"/>
                </a:solidFill>
              </a:rPr>
              <a:t>I saw them. Then I saw Caddy, with flowers in ... her </a:t>
            </a:r>
            <a:r>
              <a:rPr lang="en-US" sz="2800" dirty="0" err="1" smtClean="0">
                <a:solidFill>
                  <a:srgbClr val="FF0066"/>
                </a:solidFill>
              </a:rPr>
              <a:t>hair,and</a:t>
            </a:r>
            <a:r>
              <a:rPr lang="en-US" sz="2800" dirty="0" smtClean="0">
                <a:solidFill>
                  <a:srgbClr val="FF0066"/>
                </a:solidFill>
              </a:rPr>
              <a:t> a long veil like shining wind. Caddy </a:t>
            </a:r>
            <a:r>
              <a:rPr lang="en-US" sz="2800" dirty="0" err="1" smtClean="0">
                <a:solidFill>
                  <a:srgbClr val="FF0066"/>
                </a:solidFill>
              </a:rPr>
              <a:t>Caddy</a:t>
            </a:r>
            <a:r>
              <a:rPr lang="en-US" sz="2800" dirty="0" smtClean="0">
                <a:solidFill>
                  <a:srgbClr val="FF0066"/>
                </a:solidFill>
              </a:rPr>
              <a:t> (1.503)</a:t>
            </a:r>
          </a:p>
          <a:p>
            <a:pPr algn="l" fontAlgn="auto">
              <a:spcAft>
                <a:spcPts val="0"/>
              </a:spcAft>
              <a:buNone/>
              <a:defRPr/>
            </a:pPr>
            <a:endParaRPr lang="en-US" sz="2800" dirty="0" smtClean="0"/>
          </a:p>
          <a:p>
            <a:pPr algn="l" fontAlgn="auto">
              <a:spcAft>
                <a:spcPts val="0"/>
              </a:spcAft>
              <a:buNone/>
              <a:defRPr/>
            </a:pPr>
            <a:r>
              <a:rPr lang="en-US" sz="2800" dirty="0" smtClean="0">
                <a:solidFill>
                  <a:srgbClr val="7030A0"/>
                </a:solidFill>
              </a:rPr>
              <a:t>Thought: </a:t>
            </a:r>
            <a:r>
              <a:rPr lang="en-US" sz="2800" dirty="0" err="1" smtClean="0">
                <a:solidFill>
                  <a:srgbClr val="7030A0"/>
                </a:solidFill>
              </a:rPr>
              <a:t>Benjy’s</a:t>
            </a:r>
            <a:r>
              <a:rPr lang="en-US" sz="2800" dirty="0" smtClean="0">
                <a:solidFill>
                  <a:srgbClr val="7030A0"/>
                </a:solidFill>
              </a:rPr>
              <a:t> refrain, "Caddy </a:t>
            </a:r>
            <a:r>
              <a:rPr lang="en-US" sz="2800" dirty="0" err="1" smtClean="0">
                <a:solidFill>
                  <a:srgbClr val="7030A0"/>
                </a:solidFill>
              </a:rPr>
              <a:t>Caddy</a:t>
            </a:r>
            <a:r>
              <a:rPr lang="en-US" sz="2800" dirty="0" smtClean="0">
                <a:solidFill>
                  <a:srgbClr val="7030A0"/>
                </a:solidFill>
              </a:rPr>
              <a:t>" is the heart of the book. That fact that he’s able to get to the heart of his unhappiness and loneliness means that, in many ways, he’s more with it than either of his brothers.</a:t>
            </a:r>
            <a:endParaRPr lang="fr-FR" sz="2800" dirty="0" smtClean="0">
              <a:solidFill>
                <a:srgbClr val="7030A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5" name="Espace réservé du contenu 2"/>
          <p:cNvSpPr>
            <a:spLocks noGrp="1"/>
          </p:cNvSpPr>
          <p:nvPr>
            <p:ph idx="1"/>
          </p:nvPr>
        </p:nvSpPr>
        <p:spPr>
          <a:xfrm>
            <a:off x="2571736" y="357166"/>
            <a:ext cx="6115064" cy="6000792"/>
          </a:xfrm>
        </p:spPr>
        <p:txBody>
          <a:bodyPr/>
          <a:lstStyle/>
          <a:p>
            <a:pPr algn="l" fontAlgn="auto">
              <a:spcAft>
                <a:spcPts val="0"/>
              </a:spcAft>
              <a:buNone/>
              <a:defRPr/>
            </a:pPr>
            <a:r>
              <a:rPr lang="en-US" dirty="0" smtClean="0">
                <a:solidFill>
                  <a:srgbClr val="FF0066"/>
                </a:solidFill>
              </a:rPr>
              <a:t>“If I’d just had a mother so I could say Mother </a:t>
            </a:r>
            <a:r>
              <a:rPr lang="en-US" dirty="0" err="1" smtClean="0">
                <a:solidFill>
                  <a:srgbClr val="FF0066"/>
                </a:solidFill>
              </a:rPr>
              <a:t>Mother</a:t>
            </a:r>
            <a:r>
              <a:rPr lang="en-US" dirty="0" smtClean="0">
                <a:solidFill>
                  <a:srgbClr val="FF0066"/>
                </a:solidFill>
              </a:rPr>
              <a:t>”</a:t>
            </a:r>
          </a:p>
          <a:p>
            <a:pPr algn="l" fontAlgn="auto">
              <a:spcAft>
                <a:spcPts val="0"/>
              </a:spcAft>
              <a:buNone/>
              <a:defRPr/>
            </a:pPr>
            <a:r>
              <a:rPr lang="en-US" dirty="0" smtClean="0">
                <a:solidFill>
                  <a:srgbClr val="7030A0"/>
                </a:solidFill>
              </a:rPr>
              <a:t>This quotation occurs several times toward the end of Quentin’s section. Quentin is reflecting on how little affection his mother gave him as a child. Consumed by self-absorption and insecurities about her family name, Mrs. </a:t>
            </a:r>
            <a:r>
              <a:rPr lang="en-US" dirty="0" err="1" smtClean="0">
                <a:solidFill>
                  <a:srgbClr val="7030A0"/>
                </a:solidFill>
              </a:rPr>
              <a:t>Compson</a:t>
            </a:r>
            <a:r>
              <a:rPr lang="en-US" dirty="0" smtClean="0">
                <a:solidFill>
                  <a:srgbClr val="7030A0"/>
                </a:solidFill>
              </a:rPr>
              <a:t> showed affection for only one of her children, Jason.</a:t>
            </a:r>
            <a:r>
              <a:rPr lang="en-US" sz="2800" dirty="0" smtClean="0"/>
              <a:t> </a:t>
            </a:r>
            <a:endParaRPr lang="en-US" dirty="0" smtClean="0">
              <a:solidFill>
                <a:srgbClr val="FF0066"/>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5" name="Espace réservé du contenu 2"/>
          <p:cNvSpPr>
            <a:spLocks noGrp="1"/>
          </p:cNvSpPr>
          <p:nvPr>
            <p:ph idx="1"/>
          </p:nvPr>
        </p:nvSpPr>
        <p:spPr>
          <a:xfrm>
            <a:off x="2428860" y="357166"/>
            <a:ext cx="6500858" cy="6500834"/>
          </a:xfrm>
        </p:spPr>
        <p:txBody>
          <a:bodyPr/>
          <a:lstStyle/>
          <a:p>
            <a:pPr algn="l" fontAlgn="auto">
              <a:spcAft>
                <a:spcPts val="0"/>
              </a:spcAft>
              <a:buNone/>
              <a:defRPr/>
            </a:pPr>
            <a:r>
              <a:rPr lang="en-US" sz="3100" dirty="0" smtClean="0">
                <a:solidFill>
                  <a:srgbClr val="7030A0"/>
                </a:solidFill>
              </a:rPr>
              <a:t>Quentin and Caddy formed a close bond as neglected, unloved outsiders, and Quentin developed an inordinately strong attachment to his sister. This bond leads to Quentin’s despair over Caddy’s promiscuity, which ends with his suicide. The object of Quentin’s focus during the last hours of his life—his mother’s absence and neglect—shows how significant and damaging Mrs. </a:t>
            </a:r>
            <a:r>
              <a:rPr lang="en-US" sz="3100" dirty="0" err="1" smtClean="0">
                <a:solidFill>
                  <a:srgbClr val="7030A0"/>
                </a:solidFill>
              </a:rPr>
              <a:t>Compson’s</a:t>
            </a:r>
            <a:r>
              <a:rPr lang="en-US" sz="3100" dirty="0" smtClean="0">
                <a:solidFill>
                  <a:srgbClr val="7030A0"/>
                </a:solidFill>
              </a:rPr>
              <a:t> failure as a mother has been.</a:t>
            </a:r>
          </a:p>
          <a:p>
            <a:pPr algn="l" fontAlgn="auto">
              <a:spcAft>
                <a:spcPts val="0"/>
              </a:spcAft>
              <a:buNone/>
              <a:defRPr/>
            </a:pPr>
            <a:endParaRPr lang="en-US" dirty="0" smtClean="0">
              <a:solidFill>
                <a:srgbClr val="FF0066"/>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714488"/>
            <a:ext cx="8229600" cy="4929201"/>
          </a:xfrm>
        </p:spPr>
        <p:txBody>
          <a:bodyPr rtlCol="0">
            <a:normAutofit fontScale="85000" lnSpcReduction="10000"/>
          </a:bodyPr>
          <a:lstStyle/>
          <a:p>
            <a:pPr algn="l" fontAlgn="auto">
              <a:spcAft>
                <a:spcPts val="0"/>
              </a:spcAft>
              <a:buNone/>
              <a:defRPr/>
            </a:pPr>
            <a:r>
              <a:rPr lang="nb-NO" sz="3500" dirty="0" smtClean="0">
                <a:solidFill>
                  <a:srgbClr val="FF0066"/>
                </a:solidFill>
              </a:rPr>
              <a:t>I seed de beginnin, en now I sees de endin.</a:t>
            </a:r>
            <a:endParaRPr lang="ar-SA" sz="3500" dirty="0" smtClean="0">
              <a:solidFill>
                <a:srgbClr val="FF0066"/>
              </a:solidFill>
            </a:endParaRPr>
          </a:p>
          <a:p>
            <a:pPr algn="l" fontAlgn="auto">
              <a:spcAft>
                <a:spcPts val="0"/>
              </a:spcAft>
              <a:buNone/>
              <a:defRPr/>
            </a:pPr>
            <a:r>
              <a:rPr lang="nb-NO" sz="2800" dirty="0" smtClean="0"/>
              <a:t/>
            </a:r>
            <a:br>
              <a:rPr lang="nb-NO" sz="2800" dirty="0" smtClean="0"/>
            </a:br>
            <a:r>
              <a:rPr lang="en-US" sz="3000" dirty="0" smtClean="0">
                <a:solidFill>
                  <a:srgbClr val="7030A0"/>
                </a:solidFill>
              </a:rPr>
              <a:t> </a:t>
            </a:r>
            <a:r>
              <a:rPr lang="en-US" sz="3000" dirty="0" err="1" smtClean="0">
                <a:solidFill>
                  <a:srgbClr val="7030A0"/>
                </a:solidFill>
              </a:rPr>
              <a:t>Dilsey</a:t>
            </a:r>
            <a:r>
              <a:rPr lang="en-US" sz="3000" dirty="0" smtClean="0">
                <a:solidFill>
                  <a:srgbClr val="7030A0"/>
                </a:solidFill>
              </a:rPr>
              <a:t> says these words during the Easter church service in the final section of the novel, just after she learns that Miss Quentin has left. </a:t>
            </a:r>
            <a:r>
              <a:rPr lang="en-US" sz="3000" dirty="0" err="1" smtClean="0">
                <a:solidFill>
                  <a:srgbClr val="7030A0"/>
                </a:solidFill>
              </a:rPr>
              <a:t>Dilsey’s</a:t>
            </a:r>
            <a:r>
              <a:rPr lang="en-US" sz="3000" dirty="0" smtClean="0">
                <a:solidFill>
                  <a:srgbClr val="7030A0"/>
                </a:solidFill>
              </a:rPr>
              <a:t> comment reveals her insight into the </a:t>
            </a:r>
            <a:r>
              <a:rPr lang="en-US" sz="3000" dirty="0" err="1" smtClean="0">
                <a:solidFill>
                  <a:srgbClr val="7030A0"/>
                </a:solidFill>
              </a:rPr>
              <a:t>Compson</a:t>
            </a:r>
            <a:r>
              <a:rPr lang="en-US" sz="3000" dirty="0" smtClean="0">
                <a:solidFill>
                  <a:srgbClr val="7030A0"/>
                </a:solidFill>
              </a:rPr>
              <a:t> family tragedy and her ability to see it in the context of a greater cycle. </a:t>
            </a:r>
            <a:r>
              <a:rPr lang="en-US" sz="3000" dirty="0" err="1" smtClean="0">
                <a:solidFill>
                  <a:srgbClr val="7030A0"/>
                </a:solidFill>
              </a:rPr>
              <a:t>Dilsey</a:t>
            </a:r>
            <a:r>
              <a:rPr lang="en-US" sz="3000" dirty="0" smtClean="0">
                <a:solidFill>
                  <a:srgbClr val="7030A0"/>
                </a:solidFill>
              </a:rPr>
              <a:t> has been present since the beginning, when the </a:t>
            </a:r>
            <a:r>
              <a:rPr lang="en-US" sz="3000" dirty="0" err="1" smtClean="0">
                <a:solidFill>
                  <a:srgbClr val="7030A0"/>
                </a:solidFill>
              </a:rPr>
              <a:t>Compson</a:t>
            </a:r>
            <a:r>
              <a:rPr lang="en-US" sz="3000" dirty="0" smtClean="0">
                <a:solidFill>
                  <a:srgbClr val="7030A0"/>
                </a:solidFill>
              </a:rPr>
              <a:t> children were only babies, and she is still here at the end, the culmination of the family’s disintegration. In this sense, </a:t>
            </a:r>
            <a:r>
              <a:rPr lang="en-US" sz="3000" dirty="0" err="1" smtClean="0">
                <a:solidFill>
                  <a:srgbClr val="7030A0"/>
                </a:solidFill>
              </a:rPr>
              <a:t>Dilsey</a:t>
            </a:r>
            <a:r>
              <a:rPr lang="en-US" sz="3000" dirty="0" smtClean="0">
                <a:solidFill>
                  <a:srgbClr val="7030A0"/>
                </a:solidFill>
              </a:rPr>
              <a:t> represents a constant in the novel. She has maintained the pure Southern values of faith, love, and family that the </a:t>
            </a:r>
            <a:r>
              <a:rPr lang="en-US" sz="3000" dirty="0" err="1" smtClean="0">
                <a:solidFill>
                  <a:srgbClr val="7030A0"/>
                </a:solidFill>
              </a:rPr>
              <a:t>Compsons</a:t>
            </a:r>
            <a:r>
              <a:rPr lang="en-US" sz="3000" dirty="0" smtClean="0">
                <a:solidFill>
                  <a:srgbClr val="7030A0"/>
                </a:solidFill>
              </a:rPr>
              <a:t> have long abandoned. </a:t>
            </a:r>
            <a:endParaRPr lang="fr-FR" sz="3000" dirty="0" smtClean="0">
              <a:solidFill>
                <a:srgbClr val="7030A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928799"/>
            <a:ext cx="8229600" cy="4929201"/>
          </a:xfrm>
        </p:spPr>
        <p:txBody>
          <a:bodyPr rtlCol="0">
            <a:normAutofit fontScale="92500" lnSpcReduction="20000"/>
          </a:bodyPr>
          <a:lstStyle/>
          <a:p>
            <a:pPr algn="l"/>
            <a:r>
              <a:rPr lang="en-US" sz="3000" dirty="0" err="1" smtClean="0">
                <a:solidFill>
                  <a:srgbClr val="7030A0"/>
                </a:solidFill>
              </a:rPr>
              <a:t>Dilsey</a:t>
            </a:r>
            <a:r>
              <a:rPr lang="en-US" sz="3000" dirty="0" smtClean="0">
                <a:solidFill>
                  <a:srgbClr val="7030A0"/>
                </a:solidFill>
              </a:rPr>
              <a:t> endures the test of time, surviving because she has conviction and faith in her own vision of eternity that is completely free of worldliness or petty human concerns. </a:t>
            </a:r>
            <a:r>
              <a:rPr lang="en-US" sz="3000" dirty="0" err="1" smtClean="0">
                <a:solidFill>
                  <a:srgbClr val="7030A0"/>
                </a:solidFill>
              </a:rPr>
              <a:t>Dilsey</a:t>
            </a:r>
            <a:r>
              <a:rPr lang="en-US" sz="3000" dirty="0" smtClean="0">
                <a:solidFill>
                  <a:srgbClr val="7030A0"/>
                </a:solidFill>
              </a:rPr>
              <a:t> has no preoccupation with time because she has faith in a spiritual eternity, which enables her to see the tragedies of the </a:t>
            </a:r>
            <a:r>
              <a:rPr lang="en-US" sz="3000" dirty="0" err="1" smtClean="0">
                <a:solidFill>
                  <a:srgbClr val="7030A0"/>
                </a:solidFill>
              </a:rPr>
              <a:t>Compson</a:t>
            </a:r>
            <a:r>
              <a:rPr lang="en-US" sz="3000" dirty="0" smtClean="0">
                <a:solidFill>
                  <a:srgbClr val="7030A0"/>
                </a:solidFill>
              </a:rPr>
              <a:t> family with perspective and distance. Her acceptance of the passage of time makes her a calming and comforting presence. </a:t>
            </a:r>
            <a:r>
              <a:rPr lang="en-US" sz="3000" dirty="0" err="1" smtClean="0">
                <a:solidFill>
                  <a:srgbClr val="7030A0"/>
                </a:solidFill>
              </a:rPr>
              <a:t>Dilsey</a:t>
            </a:r>
            <a:r>
              <a:rPr lang="en-US" sz="3000" dirty="0" smtClean="0">
                <a:solidFill>
                  <a:srgbClr val="7030A0"/>
                </a:solidFill>
              </a:rPr>
              <a:t> accepts that she, like the </a:t>
            </a:r>
            <a:r>
              <a:rPr lang="en-US" sz="3000" dirty="0" err="1" smtClean="0">
                <a:solidFill>
                  <a:srgbClr val="7030A0"/>
                </a:solidFill>
              </a:rPr>
              <a:t>Compson</a:t>
            </a:r>
            <a:r>
              <a:rPr lang="en-US" sz="3000" dirty="0" smtClean="0">
                <a:solidFill>
                  <a:srgbClr val="7030A0"/>
                </a:solidFill>
              </a:rPr>
              <a:t> family, has a beginning and an end. She uses the time she is given to do as much good as she can, rather than wasting it on obsessions with the past.</a:t>
            </a:r>
            <a:endParaRPr lang="en-US" sz="3000" dirty="0">
              <a:solidFill>
                <a:srgbClr val="7030A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8_1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9_1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1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1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1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1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1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1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7_1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110</Template>
  <TotalTime>54</TotalTime>
  <Words>572</Words>
  <Application>Microsoft Office PowerPoint</Application>
  <PresentationFormat>On-screen Show (4:3)</PresentationFormat>
  <Paragraphs>17</Paragraphs>
  <Slides>10</Slides>
  <Notes>0</Notes>
  <HiddenSlides>0</HiddenSlides>
  <MMClips>0</MMClips>
  <ScaleCrop>false</ScaleCrop>
  <HeadingPairs>
    <vt:vector size="4" baseType="variant">
      <vt:variant>
        <vt:lpstr>Theme</vt:lpstr>
      </vt:variant>
      <vt:variant>
        <vt:i4>11</vt:i4>
      </vt:variant>
      <vt:variant>
        <vt:lpstr>Slide Titles</vt:lpstr>
      </vt:variant>
      <vt:variant>
        <vt:i4>10</vt:i4>
      </vt:variant>
    </vt:vector>
  </HeadingPairs>
  <TitlesOfParts>
    <vt:vector size="21" baseType="lpstr">
      <vt:lpstr>110</vt:lpstr>
      <vt:lpstr>1_110</vt:lpstr>
      <vt:lpstr>2_110</vt:lpstr>
      <vt:lpstr>3_110</vt:lpstr>
      <vt:lpstr>4_110</vt:lpstr>
      <vt:lpstr>Theme1</vt:lpstr>
      <vt:lpstr>5_110</vt:lpstr>
      <vt:lpstr>6_110</vt:lpstr>
      <vt:lpstr>7_110</vt:lpstr>
      <vt:lpstr>8_110</vt:lpstr>
      <vt:lpstr>9_110</vt:lpstr>
      <vt:lpstr>Important Quotations in Sound and Fury </vt:lpstr>
      <vt:lpstr>Slide 2</vt:lpstr>
      <vt:lpstr>Slide 3</vt:lpstr>
      <vt:lpstr>Slide 4</vt:lpstr>
      <vt:lpstr>Slide 5</vt:lpstr>
      <vt:lpstr>Slide 6</vt:lpstr>
      <vt:lpstr>Slide 7</vt:lpstr>
      <vt:lpstr>Slide 8</vt:lpstr>
      <vt:lpstr>Slide 9</vt:lpstr>
      <vt:lpstr>عهود الجحدلي هنادي ابو عصيده نهله القحطاني عبير السريحي عهود النزاوي</vt:lpstr>
    </vt:vector>
  </TitlesOfParts>
  <Company>3A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NAME</dc:title>
  <dc:creator>Customer</dc:creator>
  <cp:lastModifiedBy>دوزانا</cp:lastModifiedBy>
  <cp:revision>7</cp:revision>
  <dcterms:created xsi:type="dcterms:W3CDTF">2010-05-11T14:58:31Z</dcterms:created>
  <dcterms:modified xsi:type="dcterms:W3CDTF">2010-06-10T11:48:17Z</dcterms:modified>
</cp:coreProperties>
</file>